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928"/>
  </p:normalViewPr>
  <p:slideViewPr>
    <p:cSldViewPr snapToGrid="0" snapToObjects="1">
      <p:cViewPr>
        <p:scale>
          <a:sx n="100" d="100"/>
          <a:sy n="100" d="100"/>
        </p:scale>
        <p:origin x="-200" y="3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4/2/21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4/2/21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4/2/21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4/2/21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4/2/21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4/2/21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4/2/21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4/2/21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4/2/21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4/2/21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4/2/21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4/2/21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4/2/21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4/2/21</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4/2/21</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C3264-D95E-8B48-9AE6-70B749DD28A6}"/>
              </a:ext>
            </a:extLst>
          </p:cNvPr>
          <p:cNvSpPr>
            <a:spLocks noGrp="1"/>
          </p:cNvSpPr>
          <p:nvPr>
            <p:ph type="ctrTitle"/>
          </p:nvPr>
        </p:nvSpPr>
        <p:spPr/>
        <p:txBody>
          <a:bodyPr/>
          <a:lstStyle/>
          <a:p>
            <a:r>
              <a:rPr lang="en-GB" dirty="0"/>
              <a:t>Exploring Venues for a Swiss Restaurant in Zürich </a:t>
            </a:r>
            <a:br>
              <a:rPr lang="en-GB" dirty="0"/>
            </a:br>
            <a:endParaRPr lang="en-US" dirty="0"/>
          </a:p>
        </p:txBody>
      </p:sp>
      <p:sp>
        <p:nvSpPr>
          <p:cNvPr id="3" name="Subtitle 2">
            <a:extLst>
              <a:ext uri="{FF2B5EF4-FFF2-40B4-BE49-F238E27FC236}">
                <a16:creationId xmlns:a16="http://schemas.microsoft.com/office/drawing/2014/main" id="{A3BBC864-0D06-294E-97A9-BCA97D048F01}"/>
              </a:ext>
            </a:extLst>
          </p:cNvPr>
          <p:cNvSpPr>
            <a:spLocks noGrp="1"/>
          </p:cNvSpPr>
          <p:nvPr>
            <p:ph type="subTitle" idx="1"/>
          </p:nvPr>
        </p:nvSpPr>
        <p:spPr/>
        <p:txBody>
          <a:bodyPr/>
          <a:lstStyle/>
          <a:p>
            <a:r>
              <a:rPr lang="en-US" dirty="0"/>
              <a:t>Final Coursera Capstone Project</a:t>
            </a:r>
          </a:p>
        </p:txBody>
      </p:sp>
    </p:spTree>
    <p:extLst>
      <p:ext uri="{BB962C8B-B14F-4D97-AF65-F5344CB8AC3E}">
        <p14:creationId xmlns:p14="http://schemas.microsoft.com/office/powerpoint/2010/main" val="3843175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2A736-40C0-894F-9A96-0316D3F1C689}"/>
              </a:ext>
            </a:extLst>
          </p:cNvPr>
          <p:cNvSpPr>
            <a:spLocks noGrp="1"/>
          </p:cNvSpPr>
          <p:nvPr>
            <p:ph type="title"/>
          </p:nvPr>
        </p:nvSpPr>
        <p:spPr/>
        <p:txBody>
          <a:bodyPr/>
          <a:lstStyle/>
          <a:p>
            <a:r>
              <a:rPr lang="en-US" dirty="0"/>
              <a:t>Clusters</a:t>
            </a:r>
          </a:p>
        </p:txBody>
      </p:sp>
      <p:pic>
        <p:nvPicPr>
          <p:cNvPr id="5" name="Content Placeholder 4">
            <a:extLst>
              <a:ext uri="{FF2B5EF4-FFF2-40B4-BE49-F238E27FC236}">
                <a16:creationId xmlns:a16="http://schemas.microsoft.com/office/drawing/2014/main" id="{792AC183-CEAC-504C-852D-B0698D42C29B}"/>
              </a:ext>
            </a:extLst>
          </p:cNvPr>
          <p:cNvPicPr>
            <a:picLocks noGrp="1" noChangeAspect="1"/>
          </p:cNvPicPr>
          <p:nvPr>
            <p:ph idx="1"/>
          </p:nvPr>
        </p:nvPicPr>
        <p:blipFill>
          <a:blip r:embed="rId2"/>
          <a:stretch>
            <a:fillRect/>
          </a:stretch>
        </p:blipFill>
        <p:spPr>
          <a:xfrm>
            <a:off x="652948" y="2540000"/>
            <a:ext cx="10729050" cy="3708400"/>
          </a:xfrm>
        </p:spPr>
      </p:pic>
    </p:spTree>
    <p:extLst>
      <p:ext uri="{BB962C8B-B14F-4D97-AF65-F5344CB8AC3E}">
        <p14:creationId xmlns:p14="http://schemas.microsoft.com/office/powerpoint/2010/main" val="21142260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D196C-4B4A-C546-862C-1ECE5C7DB3A5}"/>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EEB2F2DC-664C-014C-B91C-79073D3BAA11}"/>
              </a:ext>
            </a:extLst>
          </p:cNvPr>
          <p:cNvSpPr>
            <a:spLocks noGrp="1"/>
          </p:cNvSpPr>
          <p:nvPr>
            <p:ph idx="1"/>
          </p:nvPr>
        </p:nvSpPr>
        <p:spPr>
          <a:xfrm>
            <a:off x="653612" y="2666787"/>
            <a:ext cx="10554574" cy="3636511"/>
          </a:xfrm>
        </p:spPr>
        <p:txBody>
          <a:bodyPr>
            <a:noAutofit/>
          </a:bodyPr>
          <a:lstStyle/>
          <a:p>
            <a:r>
              <a:rPr lang="en-GB" sz="1600" dirty="0"/>
              <a:t>From our clusters we can infer that the best location for a new Swiss restaurant would be in the second cluster (violet blobs), the bars and restaurants area. </a:t>
            </a:r>
          </a:p>
          <a:p>
            <a:r>
              <a:rPr lang="en-GB" sz="1600" dirty="0"/>
              <a:t>We want to focus on a more national clientele and avoid neighbourhoods which are already crowded with Swiss restaurants for tourists. Therefore, we search among the neighbourhoods in the second cluster those which fulfil the following conditions: </a:t>
            </a:r>
          </a:p>
          <a:p>
            <a:pPr lvl="1"/>
            <a:r>
              <a:rPr lang="en-GB" dirty="0"/>
              <a:t>there are no existing Swiss restaurants among the top ten venues; </a:t>
            </a:r>
          </a:p>
          <a:p>
            <a:pPr lvl="1"/>
            <a:r>
              <a:rPr lang="en-GB" dirty="0"/>
              <a:t>there is the lowest percentage of foreign inhabitants, so as to have better chances to attract Swiss customers who already know and grew up with this cuisine.</a:t>
            </a:r>
            <a:br>
              <a:rPr lang="en-GB" dirty="0"/>
            </a:br>
            <a:endParaRPr lang="en-GB" dirty="0"/>
          </a:p>
          <a:p>
            <a:r>
              <a:rPr lang="en-GB" sz="1600" b="1" dirty="0" err="1"/>
              <a:t>Wipkingen</a:t>
            </a:r>
            <a:r>
              <a:rPr lang="en-GB" sz="1600" b="1" dirty="0"/>
              <a:t> </a:t>
            </a:r>
            <a:r>
              <a:rPr lang="en-GB" sz="1600" dirty="0"/>
              <a:t>is a good candidate for our client: it lies in the “Restaurant cluster”, it does not have yet many Swiss restaurants (this venue does not figure in the top ten) and the percentage of foreign inhabitants is relatively low, 27%</a:t>
            </a:r>
          </a:p>
          <a:p>
            <a:r>
              <a:rPr lang="en-GB" sz="1600" dirty="0" err="1"/>
              <a:t>Wipkingen</a:t>
            </a:r>
            <a:r>
              <a:rPr lang="en-GB" sz="1600" dirty="0"/>
              <a:t> is also quite centrally located and it occupies that part of the city which is most in development (“Kreis 5”), with modern new buildings and a growing population. We can therefore reinforce our suggestion also based on these considerations. </a:t>
            </a:r>
          </a:p>
          <a:p>
            <a:endParaRPr lang="en-US" sz="1600" dirty="0"/>
          </a:p>
        </p:txBody>
      </p:sp>
    </p:spTree>
    <p:extLst>
      <p:ext uri="{BB962C8B-B14F-4D97-AF65-F5344CB8AC3E}">
        <p14:creationId xmlns:p14="http://schemas.microsoft.com/office/powerpoint/2010/main" val="2761012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12D52-5906-1F40-BDBD-F315F2B4F196}"/>
              </a:ext>
            </a:extLst>
          </p:cNvPr>
          <p:cNvSpPr>
            <a:spLocks noGrp="1"/>
          </p:cNvSpPr>
          <p:nvPr>
            <p:ph type="title"/>
          </p:nvPr>
        </p:nvSpPr>
        <p:spPr/>
        <p:txBody>
          <a:bodyPr/>
          <a:lstStyle/>
          <a:p>
            <a:r>
              <a:rPr lang="en-GB" dirty="0"/>
              <a:t>Discussion </a:t>
            </a:r>
            <a:endParaRPr lang="en-US" dirty="0"/>
          </a:p>
        </p:txBody>
      </p:sp>
      <p:sp>
        <p:nvSpPr>
          <p:cNvPr id="3" name="Content Placeholder 2">
            <a:extLst>
              <a:ext uri="{FF2B5EF4-FFF2-40B4-BE49-F238E27FC236}">
                <a16:creationId xmlns:a16="http://schemas.microsoft.com/office/drawing/2014/main" id="{22286490-AC50-0C4D-BBE6-EC13EF8F6A18}"/>
              </a:ext>
            </a:extLst>
          </p:cNvPr>
          <p:cNvSpPr>
            <a:spLocks noGrp="1"/>
          </p:cNvSpPr>
          <p:nvPr>
            <p:ph idx="1"/>
          </p:nvPr>
        </p:nvSpPr>
        <p:spPr>
          <a:xfrm>
            <a:off x="818712" y="2222287"/>
            <a:ext cx="10554574" cy="4369013"/>
          </a:xfrm>
        </p:spPr>
        <p:txBody>
          <a:bodyPr>
            <a:normAutofit lnSpcReduction="10000"/>
          </a:bodyPr>
          <a:lstStyle/>
          <a:p>
            <a:r>
              <a:rPr lang="en-GB" dirty="0"/>
              <a:t>Despite our promising conclusion, there are some limitations to our analysis and possible extensions that could potentially make our conclusions more robust. </a:t>
            </a:r>
          </a:p>
          <a:p>
            <a:r>
              <a:rPr lang="en-GB" dirty="0"/>
              <a:t>We used the population data for 2020 only, a more sophisticated approach could build a predictive model on how the population is going to evolve in the future. </a:t>
            </a:r>
          </a:p>
          <a:p>
            <a:pPr lvl="1"/>
            <a:r>
              <a:rPr lang="en-GB" dirty="0"/>
              <a:t>Do we expect a growing immigration in the city? </a:t>
            </a:r>
          </a:p>
          <a:p>
            <a:pPr lvl="1"/>
            <a:r>
              <a:rPr lang="en-GB" dirty="0"/>
              <a:t>From which nationality groups and concentrated in which neighbourhoods? </a:t>
            </a:r>
          </a:p>
          <a:p>
            <a:pPr lvl="1"/>
            <a:r>
              <a:rPr lang="en-GB" dirty="0"/>
              <a:t>Answering this questions could help further analysing the ethnic diversity of Zürich and possibly identifying restaurant venues for different types of cuisines based on how diverse/international a neighbourhood is. </a:t>
            </a:r>
          </a:p>
          <a:p>
            <a:r>
              <a:rPr lang="en-GB" dirty="0"/>
              <a:t>We could consider a wider range of neighbourhoods and sub- neighbourhoods, by dividing each quartier into its subdivisions or by extending to the greater Zürich area</a:t>
            </a:r>
          </a:p>
          <a:p>
            <a:r>
              <a:rPr lang="en-GB" dirty="0"/>
              <a:t>We could then analyse a wider distribution of venues and possibly have a better statistical basis to conclude on where, within and around Zürich, a business could be more successful. </a:t>
            </a:r>
          </a:p>
          <a:p>
            <a:endParaRPr lang="en-US" dirty="0"/>
          </a:p>
        </p:txBody>
      </p:sp>
    </p:spTree>
    <p:extLst>
      <p:ext uri="{BB962C8B-B14F-4D97-AF65-F5344CB8AC3E}">
        <p14:creationId xmlns:p14="http://schemas.microsoft.com/office/powerpoint/2010/main" val="1555838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B9B7F-DC02-E046-994D-42DC0B0B4858}"/>
              </a:ext>
            </a:extLst>
          </p:cNvPr>
          <p:cNvSpPr>
            <a:spLocks noGrp="1"/>
          </p:cNvSpPr>
          <p:nvPr>
            <p:ph type="title"/>
          </p:nvPr>
        </p:nvSpPr>
        <p:spPr/>
        <p:txBody>
          <a:bodyPr/>
          <a:lstStyle/>
          <a:p>
            <a:r>
              <a:rPr lang="en-US" dirty="0"/>
              <a:t>The city of Zürich </a:t>
            </a:r>
          </a:p>
        </p:txBody>
      </p:sp>
      <p:sp>
        <p:nvSpPr>
          <p:cNvPr id="3" name="Content Placeholder 2">
            <a:extLst>
              <a:ext uri="{FF2B5EF4-FFF2-40B4-BE49-F238E27FC236}">
                <a16:creationId xmlns:a16="http://schemas.microsoft.com/office/drawing/2014/main" id="{75F514AF-296E-F142-B813-C37B7FE94709}"/>
              </a:ext>
            </a:extLst>
          </p:cNvPr>
          <p:cNvSpPr>
            <a:spLocks noGrp="1"/>
          </p:cNvSpPr>
          <p:nvPr>
            <p:ph idx="1"/>
          </p:nvPr>
        </p:nvSpPr>
        <p:spPr/>
        <p:txBody>
          <a:bodyPr>
            <a:normAutofit/>
          </a:bodyPr>
          <a:lstStyle/>
          <a:p>
            <a:r>
              <a:rPr lang="en-GB" dirty="0"/>
              <a:t>Zürich is the largest city in Switzerland with a population of over 428’700.1,4 million people live in the Zürich agglomeration. </a:t>
            </a:r>
          </a:p>
          <a:p>
            <a:r>
              <a:rPr lang="en-GB" dirty="0"/>
              <a:t>By the end of 2018, 32% of the city's population was made up of non-Swiss from a total of 172 different countries. </a:t>
            </a:r>
          </a:p>
          <a:p>
            <a:r>
              <a:rPr lang="en-GB" dirty="0"/>
              <a:t>6% of all foreigners who move to Switzerland come to the City of </a:t>
            </a:r>
            <a:r>
              <a:rPr lang="en-GB" dirty="0" err="1"/>
              <a:t>Zürich</a:t>
            </a:r>
            <a:r>
              <a:rPr lang="en-GB" dirty="0"/>
              <a:t>, emphasizing its central role as an economic hub. </a:t>
            </a:r>
          </a:p>
          <a:p>
            <a:r>
              <a:rPr lang="en-GB" dirty="0"/>
              <a:t>The City of </a:t>
            </a:r>
            <a:r>
              <a:rPr lang="en-GB" dirty="0" err="1"/>
              <a:t>Zürich</a:t>
            </a:r>
            <a:r>
              <a:rPr lang="en-GB" dirty="0"/>
              <a:t> is divided into 12 districts and 34 quarters. The agglomeration of Zürich is made up of the City of </a:t>
            </a:r>
            <a:r>
              <a:rPr lang="en-GB" dirty="0" err="1"/>
              <a:t>Zürich</a:t>
            </a:r>
            <a:r>
              <a:rPr lang="en-GB" dirty="0"/>
              <a:t> and 130 other municipalities. </a:t>
            </a:r>
            <a:endParaRPr lang="en-US" dirty="0"/>
          </a:p>
        </p:txBody>
      </p:sp>
    </p:spTree>
    <p:extLst>
      <p:ext uri="{BB962C8B-B14F-4D97-AF65-F5344CB8AC3E}">
        <p14:creationId xmlns:p14="http://schemas.microsoft.com/office/powerpoint/2010/main" val="1210575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03C9B-B9CA-AA4F-B4E1-DBC3421912BF}"/>
              </a:ext>
            </a:extLst>
          </p:cNvPr>
          <p:cNvSpPr>
            <a:spLocks noGrp="1"/>
          </p:cNvSpPr>
          <p:nvPr>
            <p:ph type="title"/>
          </p:nvPr>
        </p:nvSpPr>
        <p:spPr/>
        <p:txBody>
          <a:bodyPr/>
          <a:lstStyle/>
          <a:p>
            <a:r>
              <a:rPr lang="en-US" dirty="0"/>
              <a:t>Business Problem</a:t>
            </a:r>
          </a:p>
        </p:txBody>
      </p:sp>
      <p:sp>
        <p:nvSpPr>
          <p:cNvPr id="3" name="Content Placeholder 2">
            <a:extLst>
              <a:ext uri="{FF2B5EF4-FFF2-40B4-BE49-F238E27FC236}">
                <a16:creationId xmlns:a16="http://schemas.microsoft.com/office/drawing/2014/main" id="{C027C712-AA0F-7C48-BC6A-5BECE22E0608}"/>
              </a:ext>
            </a:extLst>
          </p:cNvPr>
          <p:cNvSpPr>
            <a:spLocks noGrp="1"/>
          </p:cNvSpPr>
          <p:nvPr>
            <p:ph idx="1"/>
          </p:nvPr>
        </p:nvSpPr>
        <p:spPr/>
        <p:txBody>
          <a:bodyPr>
            <a:normAutofit fontScale="85000" lnSpcReduction="10000"/>
          </a:bodyPr>
          <a:lstStyle/>
          <a:p>
            <a:r>
              <a:rPr lang="en-GB" dirty="0"/>
              <a:t>We want to support our stakeholders in finding the optimal location within the city where to open a new Swiss restaurant. </a:t>
            </a:r>
          </a:p>
          <a:p>
            <a:r>
              <a:rPr lang="en-GB" dirty="0"/>
              <a:t>It is not so easy to decide on a venue for such a business: Swiss cuisine is not one of the most popular in the world, so we can expect that many tourists could be willing to try it out, but the large majority of the international population in the city may not be interested in going regularly to a Swiss restaurant. </a:t>
            </a:r>
          </a:p>
          <a:p>
            <a:r>
              <a:rPr lang="en-GB" dirty="0"/>
              <a:t>We may presume that the majority of the existing Swiss restaurants are concentrated in the city centre and most touristic venues, to benefit from the influx of short term visitors. </a:t>
            </a:r>
          </a:p>
          <a:p>
            <a:r>
              <a:rPr lang="en-GB" dirty="0"/>
              <a:t>It may then be a good option to look for venues with fewer existing restaurants, so not to be hindered by excessive competition, and with a higher percentage of local Swiss residents, so as to attract a clientele of national residents that are accustomed to the Swiss cuisine and may build up a base of regular and affectionate clients. </a:t>
            </a:r>
          </a:p>
          <a:p>
            <a:r>
              <a:rPr lang="en-GB" dirty="0"/>
              <a:t>We will then be working with the 34 </a:t>
            </a:r>
            <a:r>
              <a:rPr lang="en-GB" dirty="0" err="1"/>
              <a:t>Zürich</a:t>
            </a:r>
            <a:r>
              <a:rPr lang="en-GB" dirty="0"/>
              <a:t> neighbourhoods and use the “</a:t>
            </a:r>
            <a:r>
              <a:rPr lang="en-GB" dirty="0" err="1"/>
              <a:t>Forsquare</a:t>
            </a:r>
            <a:r>
              <a:rPr lang="en-GB" dirty="0"/>
              <a:t> API” to build a venue data analysis and subsequently to cluster the various locations in order to identify the most promising places for a Swiss gastronomic business. </a:t>
            </a:r>
            <a:endParaRPr lang="en-US" dirty="0"/>
          </a:p>
        </p:txBody>
      </p:sp>
    </p:spTree>
    <p:extLst>
      <p:ext uri="{BB962C8B-B14F-4D97-AF65-F5344CB8AC3E}">
        <p14:creationId xmlns:p14="http://schemas.microsoft.com/office/powerpoint/2010/main" val="1353573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23C3B-6525-9645-AC64-344323350215}"/>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3B0DD75F-3372-8A40-8741-48CF18E621CA}"/>
              </a:ext>
            </a:extLst>
          </p:cNvPr>
          <p:cNvSpPr>
            <a:spLocks noGrp="1"/>
          </p:cNvSpPr>
          <p:nvPr>
            <p:ph idx="1"/>
          </p:nvPr>
        </p:nvSpPr>
        <p:spPr/>
        <p:txBody>
          <a:bodyPr/>
          <a:lstStyle/>
          <a:p>
            <a:r>
              <a:rPr lang="en-GB" dirty="0"/>
              <a:t>List of the 34 Zürich neighbourhoods with their respective total population, number of Swiss residents and percentage of foreign inhabitants.</a:t>
            </a:r>
          </a:p>
          <a:p>
            <a:r>
              <a:rPr lang="en-GB" dirty="0"/>
              <a:t>Python </a:t>
            </a:r>
            <a:r>
              <a:rPr lang="en-GB" dirty="0" err="1"/>
              <a:t>Geopy</a:t>
            </a:r>
            <a:r>
              <a:rPr lang="en-GB" dirty="0"/>
              <a:t>, used to get the coordinates for each of the Zürich neighbourhoods, in terms of latitude and longitude. </a:t>
            </a:r>
          </a:p>
          <a:p>
            <a:r>
              <a:rPr lang="en-GB" dirty="0"/>
              <a:t>Foursquare API, which is instrumental to derive and populate the most common venues and location for each Zürich neighbourhood. </a:t>
            </a:r>
          </a:p>
        </p:txBody>
      </p:sp>
    </p:spTree>
    <p:extLst>
      <p:ext uri="{BB962C8B-B14F-4D97-AF65-F5344CB8AC3E}">
        <p14:creationId xmlns:p14="http://schemas.microsoft.com/office/powerpoint/2010/main" val="890254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773A0-44A4-3544-B601-AA746503470B}"/>
              </a:ext>
            </a:extLst>
          </p:cNvPr>
          <p:cNvSpPr>
            <a:spLocks noGrp="1"/>
          </p:cNvSpPr>
          <p:nvPr>
            <p:ph type="title"/>
          </p:nvPr>
        </p:nvSpPr>
        <p:spPr/>
        <p:txBody>
          <a:bodyPr/>
          <a:lstStyle/>
          <a:p>
            <a:r>
              <a:rPr lang="en-GB" dirty="0"/>
              <a:t>Inferential Statistical Analysis </a:t>
            </a:r>
            <a:endParaRPr lang="en-US" dirty="0"/>
          </a:p>
        </p:txBody>
      </p:sp>
      <p:sp>
        <p:nvSpPr>
          <p:cNvPr id="3" name="Content Placeholder 2">
            <a:extLst>
              <a:ext uri="{FF2B5EF4-FFF2-40B4-BE49-F238E27FC236}">
                <a16:creationId xmlns:a16="http://schemas.microsoft.com/office/drawing/2014/main" id="{6854ABAB-ADC7-B846-852C-425FC7FA31AC}"/>
              </a:ext>
            </a:extLst>
          </p:cNvPr>
          <p:cNvSpPr>
            <a:spLocks noGrp="1"/>
          </p:cNvSpPr>
          <p:nvPr>
            <p:ph idx="1"/>
          </p:nvPr>
        </p:nvSpPr>
        <p:spPr>
          <a:xfrm>
            <a:off x="810000" y="1030514"/>
            <a:ext cx="10554574" cy="3636511"/>
          </a:xfrm>
        </p:spPr>
        <p:txBody>
          <a:bodyPr/>
          <a:lstStyle/>
          <a:p>
            <a:r>
              <a:rPr lang="en-GB" dirty="0"/>
              <a:t>We assemble the dataset containing the list of 34 neighbourhoods and for each of them the total population, the Swiss population, the foreign inhabitants and their percentage, together with the coordinates (longitude and latitude</a:t>
            </a:r>
          </a:p>
          <a:p>
            <a:endParaRPr lang="en-US" dirty="0"/>
          </a:p>
        </p:txBody>
      </p:sp>
      <p:pic>
        <p:nvPicPr>
          <p:cNvPr id="5" name="Picture 4">
            <a:extLst>
              <a:ext uri="{FF2B5EF4-FFF2-40B4-BE49-F238E27FC236}">
                <a16:creationId xmlns:a16="http://schemas.microsoft.com/office/drawing/2014/main" id="{C677416B-B796-2847-8E10-E26ACC5168E0}"/>
              </a:ext>
            </a:extLst>
          </p:cNvPr>
          <p:cNvPicPr>
            <a:picLocks noChangeAspect="1"/>
          </p:cNvPicPr>
          <p:nvPr/>
        </p:nvPicPr>
        <p:blipFill>
          <a:blip r:embed="rId2"/>
          <a:stretch>
            <a:fillRect/>
          </a:stretch>
        </p:blipFill>
        <p:spPr>
          <a:xfrm>
            <a:off x="1798028" y="3271715"/>
            <a:ext cx="7962900" cy="2578100"/>
          </a:xfrm>
          <a:prstGeom prst="rect">
            <a:avLst/>
          </a:prstGeom>
        </p:spPr>
      </p:pic>
    </p:spTree>
    <p:extLst>
      <p:ext uri="{BB962C8B-B14F-4D97-AF65-F5344CB8AC3E}">
        <p14:creationId xmlns:p14="http://schemas.microsoft.com/office/powerpoint/2010/main" val="3683414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D5B21-B001-FA4B-9E43-B4C457022741}"/>
              </a:ext>
            </a:extLst>
          </p:cNvPr>
          <p:cNvSpPr>
            <a:spLocks noGrp="1"/>
          </p:cNvSpPr>
          <p:nvPr>
            <p:ph type="title"/>
          </p:nvPr>
        </p:nvSpPr>
        <p:spPr/>
        <p:txBody>
          <a:bodyPr/>
          <a:lstStyle/>
          <a:p>
            <a:r>
              <a:rPr lang="en-GB" dirty="0"/>
              <a:t>Neighbourhood Distribution around </a:t>
            </a:r>
            <a:r>
              <a:rPr lang="en-GB" dirty="0" err="1"/>
              <a:t>Zürich</a:t>
            </a:r>
            <a:r>
              <a:rPr lang="en-GB" dirty="0"/>
              <a:t> </a:t>
            </a:r>
            <a:endParaRPr lang="en-US" dirty="0"/>
          </a:p>
        </p:txBody>
      </p:sp>
      <p:pic>
        <p:nvPicPr>
          <p:cNvPr id="5" name="Content Placeholder 4">
            <a:extLst>
              <a:ext uri="{FF2B5EF4-FFF2-40B4-BE49-F238E27FC236}">
                <a16:creationId xmlns:a16="http://schemas.microsoft.com/office/drawing/2014/main" id="{1FAB0FEA-DA1B-214C-8BEC-310592B0081A}"/>
              </a:ext>
            </a:extLst>
          </p:cNvPr>
          <p:cNvPicPr>
            <a:picLocks noGrp="1" noChangeAspect="1"/>
          </p:cNvPicPr>
          <p:nvPr>
            <p:ph idx="1"/>
          </p:nvPr>
        </p:nvPicPr>
        <p:blipFill>
          <a:blip r:embed="rId2"/>
          <a:stretch>
            <a:fillRect/>
          </a:stretch>
        </p:blipFill>
        <p:spPr>
          <a:xfrm>
            <a:off x="563824" y="2270938"/>
            <a:ext cx="11064350" cy="4129862"/>
          </a:xfrm>
        </p:spPr>
      </p:pic>
    </p:spTree>
    <p:extLst>
      <p:ext uri="{BB962C8B-B14F-4D97-AF65-F5344CB8AC3E}">
        <p14:creationId xmlns:p14="http://schemas.microsoft.com/office/powerpoint/2010/main" val="739590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625B3-873D-A542-9CE1-5A78CECDB8B1}"/>
              </a:ext>
            </a:extLst>
          </p:cNvPr>
          <p:cNvSpPr>
            <a:spLocks noGrp="1"/>
          </p:cNvSpPr>
          <p:nvPr>
            <p:ph type="title"/>
          </p:nvPr>
        </p:nvSpPr>
        <p:spPr/>
        <p:txBody>
          <a:bodyPr/>
          <a:lstStyle/>
          <a:p>
            <a:r>
              <a:rPr lang="en-US" dirty="0"/>
              <a:t>Venue Distribution for each </a:t>
            </a:r>
            <a:r>
              <a:rPr lang="en-US" dirty="0" err="1"/>
              <a:t>Neighbourhood</a:t>
            </a:r>
            <a:endParaRPr lang="en-US" dirty="0"/>
          </a:p>
        </p:txBody>
      </p:sp>
      <p:sp>
        <p:nvSpPr>
          <p:cNvPr id="3" name="Content Placeholder 2">
            <a:extLst>
              <a:ext uri="{FF2B5EF4-FFF2-40B4-BE49-F238E27FC236}">
                <a16:creationId xmlns:a16="http://schemas.microsoft.com/office/drawing/2014/main" id="{7C3DD550-840D-CB40-B55D-BFBABA8E70C2}"/>
              </a:ext>
            </a:extLst>
          </p:cNvPr>
          <p:cNvSpPr>
            <a:spLocks noGrp="1"/>
          </p:cNvSpPr>
          <p:nvPr>
            <p:ph idx="1"/>
          </p:nvPr>
        </p:nvSpPr>
        <p:spPr>
          <a:xfrm>
            <a:off x="501212" y="2222500"/>
            <a:ext cx="2915088" cy="4292600"/>
          </a:xfrm>
        </p:spPr>
        <p:txBody>
          <a:bodyPr/>
          <a:lstStyle/>
          <a:p>
            <a:r>
              <a:rPr lang="en-GB" dirty="0"/>
              <a:t>With the help of Foursquare API we can now explore the venues associated to each neighbourhood, with a choice of radius of 500 m for each quartier. </a:t>
            </a:r>
          </a:p>
          <a:p>
            <a:r>
              <a:rPr lang="en-GB" dirty="0"/>
              <a:t>We show here the counts of venues per neighbourhood</a:t>
            </a:r>
          </a:p>
          <a:p>
            <a:endParaRPr lang="en-US" dirty="0"/>
          </a:p>
        </p:txBody>
      </p:sp>
      <p:pic>
        <p:nvPicPr>
          <p:cNvPr id="5" name="Picture 4">
            <a:extLst>
              <a:ext uri="{FF2B5EF4-FFF2-40B4-BE49-F238E27FC236}">
                <a16:creationId xmlns:a16="http://schemas.microsoft.com/office/drawing/2014/main" id="{83F7448F-B069-BB40-B21C-A20F31F7AB39}"/>
              </a:ext>
            </a:extLst>
          </p:cNvPr>
          <p:cNvPicPr>
            <a:picLocks noChangeAspect="1"/>
          </p:cNvPicPr>
          <p:nvPr/>
        </p:nvPicPr>
        <p:blipFill>
          <a:blip r:embed="rId2"/>
          <a:stretch>
            <a:fillRect/>
          </a:stretch>
        </p:blipFill>
        <p:spPr>
          <a:xfrm>
            <a:off x="4940300" y="2003943"/>
            <a:ext cx="6273800" cy="4729713"/>
          </a:xfrm>
          <a:prstGeom prst="rect">
            <a:avLst/>
          </a:prstGeom>
        </p:spPr>
      </p:pic>
    </p:spTree>
    <p:extLst>
      <p:ext uri="{BB962C8B-B14F-4D97-AF65-F5344CB8AC3E}">
        <p14:creationId xmlns:p14="http://schemas.microsoft.com/office/powerpoint/2010/main" val="1018008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53162-D55B-904C-9935-4E9D18AA0AFD}"/>
              </a:ext>
            </a:extLst>
          </p:cNvPr>
          <p:cNvSpPr>
            <a:spLocks noGrp="1"/>
          </p:cNvSpPr>
          <p:nvPr>
            <p:ph type="title"/>
          </p:nvPr>
        </p:nvSpPr>
        <p:spPr>
          <a:xfrm>
            <a:off x="588345" y="355600"/>
            <a:ext cx="10571998" cy="970450"/>
          </a:xfrm>
        </p:spPr>
        <p:txBody>
          <a:bodyPr/>
          <a:lstStyle/>
          <a:p>
            <a:r>
              <a:rPr lang="en-US" dirty="0"/>
              <a:t>Most Common Venues</a:t>
            </a:r>
          </a:p>
        </p:txBody>
      </p:sp>
      <p:sp>
        <p:nvSpPr>
          <p:cNvPr id="3" name="Content Placeholder 2">
            <a:extLst>
              <a:ext uri="{FF2B5EF4-FFF2-40B4-BE49-F238E27FC236}">
                <a16:creationId xmlns:a16="http://schemas.microsoft.com/office/drawing/2014/main" id="{6C18686D-895C-154A-B00C-F6706E527B23}"/>
              </a:ext>
            </a:extLst>
          </p:cNvPr>
          <p:cNvSpPr>
            <a:spLocks noGrp="1"/>
          </p:cNvSpPr>
          <p:nvPr>
            <p:ph idx="1"/>
          </p:nvPr>
        </p:nvSpPr>
        <p:spPr>
          <a:xfrm>
            <a:off x="712388" y="2171487"/>
            <a:ext cx="10554574" cy="2413213"/>
          </a:xfrm>
        </p:spPr>
        <p:txBody>
          <a:bodyPr>
            <a:normAutofit/>
          </a:bodyPr>
          <a:lstStyle/>
          <a:p>
            <a:r>
              <a:rPr lang="en-GB" dirty="0"/>
              <a:t>We identify the most common venues for each neighbourhood. This is also instrumental for our machine learning algorithm and for tackling our problem of finding the best location for a new Swiss restaurant. </a:t>
            </a:r>
          </a:p>
          <a:p>
            <a:r>
              <a:rPr lang="en-GB" dirty="0"/>
              <a:t>We can already infer some interesting conclusions : central neighbourhoods like ‘City’ have a high concentration of gastronomic venues, while more peripheral places like ‘</a:t>
            </a:r>
            <a:r>
              <a:rPr lang="en-GB" dirty="0" err="1"/>
              <a:t>Affoltern</a:t>
            </a:r>
            <a:r>
              <a:rPr lang="en-GB" dirty="0"/>
              <a:t>’ do have instead a higher concentration of centres for leisure activities, like fitness centres, and more utility stores or stations. </a:t>
            </a:r>
          </a:p>
          <a:p>
            <a:endParaRPr lang="en-US" dirty="0"/>
          </a:p>
        </p:txBody>
      </p:sp>
      <p:pic>
        <p:nvPicPr>
          <p:cNvPr id="5" name="Picture 4">
            <a:extLst>
              <a:ext uri="{FF2B5EF4-FFF2-40B4-BE49-F238E27FC236}">
                <a16:creationId xmlns:a16="http://schemas.microsoft.com/office/drawing/2014/main" id="{51881753-10C6-3345-BF68-E7544EB1B8E1}"/>
              </a:ext>
            </a:extLst>
          </p:cNvPr>
          <p:cNvPicPr>
            <a:picLocks noChangeAspect="1"/>
          </p:cNvPicPr>
          <p:nvPr/>
        </p:nvPicPr>
        <p:blipFill>
          <a:blip r:embed="rId2"/>
          <a:stretch>
            <a:fillRect/>
          </a:stretch>
        </p:blipFill>
        <p:spPr>
          <a:xfrm>
            <a:off x="1626789" y="4387221"/>
            <a:ext cx="8495111" cy="2331079"/>
          </a:xfrm>
          <a:prstGeom prst="rect">
            <a:avLst/>
          </a:prstGeom>
        </p:spPr>
      </p:pic>
    </p:spTree>
    <p:extLst>
      <p:ext uri="{BB962C8B-B14F-4D97-AF65-F5344CB8AC3E}">
        <p14:creationId xmlns:p14="http://schemas.microsoft.com/office/powerpoint/2010/main" val="4056431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C4C17-95DD-5B4A-A005-AC80E865F80B}"/>
              </a:ext>
            </a:extLst>
          </p:cNvPr>
          <p:cNvSpPr>
            <a:spLocks noGrp="1"/>
          </p:cNvSpPr>
          <p:nvPr>
            <p:ph type="title"/>
          </p:nvPr>
        </p:nvSpPr>
        <p:spPr/>
        <p:txBody>
          <a:bodyPr/>
          <a:lstStyle/>
          <a:p>
            <a:r>
              <a:rPr lang="en-GB" dirty="0"/>
              <a:t>Machine Learning Analysis </a:t>
            </a:r>
            <a:endParaRPr lang="en-US" dirty="0"/>
          </a:p>
        </p:txBody>
      </p:sp>
      <p:sp>
        <p:nvSpPr>
          <p:cNvPr id="3" name="Content Placeholder 2">
            <a:extLst>
              <a:ext uri="{FF2B5EF4-FFF2-40B4-BE49-F238E27FC236}">
                <a16:creationId xmlns:a16="http://schemas.microsoft.com/office/drawing/2014/main" id="{56BC8844-E54C-184B-BD63-D9ED2D472EFA}"/>
              </a:ext>
            </a:extLst>
          </p:cNvPr>
          <p:cNvSpPr>
            <a:spLocks noGrp="1"/>
          </p:cNvSpPr>
          <p:nvPr>
            <p:ph idx="1"/>
          </p:nvPr>
        </p:nvSpPr>
        <p:spPr>
          <a:xfrm>
            <a:off x="818712" y="2222287"/>
            <a:ext cx="3931088" cy="4457913"/>
          </a:xfrm>
        </p:spPr>
        <p:txBody>
          <a:bodyPr>
            <a:noAutofit/>
          </a:bodyPr>
          <a:lstStyle/>
          <a:p>
            <a:r>
              <a:rPr lang="en-GB" sz="1400" dirty="0"/>
              <a:t>We apply an unsupervised learning algorithm for clustering, K-Means. </a:t>
            </a:r>
          </a:p>
          <a:p>
            <a:r>
              <a:rPr lang="en-GB" sz="1400" dirty="0"/>
              <a:t>We aim at identifying groups of venues that share characteristics in common. By grouping the different neighbourhoods in clusters, we may be able to identify if there is any particular set of locations which are more likely to be associated with restaurants or gastronomic businesses and therefore better suited for our new venture. </a:t>
            </a:r>
          </a:p>
          <a:p>
            <a:r>
              <a:rPr lang="en-GB" sz="1400" dirty="0"/>
              <a:t>We start by performing an analysis to find out the optimal number of clusters by using the elbow algorithm. </a:t>
            </a:r>
          </a:p>
          <a:p>
            <a:r>
              <a:rPr lang="en-GB" sz="1400" dirty="0"/>
              <a:t>In a range from 2 to 14, the optimal number of clusters is 7 </a:t>
            </a:r>
          </a:p>
        </p:txBody>
      </p:sp>
      <p:pic>
        <p:nvPicPr>
          <p:cNvPr id="5" name="Picture 4">
            <a:extLst>
              <a:ext uri="{FF2B5EF4-FFF2-40B4-BE49-F238E27FC236}">
                <a16:creationId xmlns:a16="http://schemas.microsoft.com/office/drawing/2014/main" id="{3BE3924A-549B-4D47-B78F-15C250216F80}"/>
              </a:ext>
            </a:extLst>
          </p:cNvPr>
          <p:cNvPicPr>
            <a:picLocks noChangeAspect="1"/>
          </p:cNvPicPr>
          <p:nvPr/>
        </p:nvPicPr>
        <p:blipFill>
          <a:blip r:embed="rId2"/>
          <a:stretch>
            <a:fillRect/>
          </a:stretch>
        </p:blipFill>
        <p:spPr>
          <a:xfrm>
            <a:off x="5378450" y="2349500"/>
            <a:ext cx="6184900" cy="3657600"/>
          </a:xfrm>
          <a:prstGeom prst="rect">
            <a:avLst/>
          </a:prstGeom>
        </p:spPr>
      </p:pic>
    </p:spTree>
    <p:extLst>
      <p:ext uri="{BB962C8B-B14F-4D97-AF65-F5344CB8AC3E}">
        <p14:creationId xmlns:p14="http://schemas.microsoft.com/office/powerpoint/2010/main" val="5419947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Quotable</Template>
  <TotalTime>24</TotalTime>
  <Words>1081</Words>
  <Application>Microsoft Macintosh PowerPoint</Application>
  <PresentationFormat>Widescreen</PresentationFormat>
  <Paragraphs>47</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Century Gothic</vt:lpstr>
      <vt:lpstr>Wingdings 2</vt:lpstr>
      <vt:lpstr>Quotable</vt:lpstr>
      <vt:lpstr>Exploring Venues for a Swiss Restaurant in Zürich  </vt:lpstr>
      <vt:lpstr>The city of Zürich </vt:lpstr>
      <vt:lpstr>Business Problem</vt:lpstr>
      <vt:lpstr>Data</vt:lpstr>
      <vt:lpstr>Inferential Statistical Analysis </vt:lpstr>
      <vt:lpstr>Neighbourhood Distribution around Zürich </vt:lpstr>
      <vt:lpstr>Venue Distribution for each Neighbourhood</vt:lpstr>
      <vt:lpstr>Most Common Venues</vt:lpstr>
      <vt:lpstr>Machine Learning Analysis </vt:lpstr>
      <vt:lpstr>Clusters</vt:lpstr>
      <vt:lpstr>Results</vt:lpstr>
      <vt:lpstr>Discussion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Venues for a Swiss Restaurant in Zürich  </dc:title>
  <dc:creator>Microsoft Office User</dc:creator>
  <cp:lastModifiedBy>Microsoft Office User</cp:lastModifiedBy>
  <cp:revision>9</cp:revision>
  <dcterms:created xsi:type="dcterms:W3CDTF">2021-04-02T15:59:10Z</dcterms:created>
  <dcterms:modified xsi:type="dcterms:W3CDTF">2021-04-02T16:23:18Z</dcterms:modified>
</cp:coreProperties>
</file>

<file path=docProps/thumbnail.jpeg>
</file>